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C70EA-2819-41F7-B85B-8ED7B68046E7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00395C-130C-4BD1-887F-35684A8FC5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0395C-130C-4BD1-887F-35684A8FC58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0395C-130C-4BD1-887F-35684A8FC58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0395C-130C-4BD1-887F-35684A8FC58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0395C-130C-4BD1-887F-35684A8FC58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0395C-130C-4BD1-887F-35684A8FC58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0395C-130C-4BD1-887F-35684A8FC58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7079-B544-4F8A-82B1-E8AA67D04BA8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A576-8721-4C95-8532-D82973F32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7079-B544-4F8A-82B1-E8AA67D04BA8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A576-8721-4C95-8532-D82973F32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7079-B544-4F8A-82B1-E8AA67D04BA8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A576-8721-4C95-8532-D82973F32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7079-B544-4F8A-82B1-E8AA67D04BA8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A576-8721-4C95-8532-D82973F32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7079-B544-4F8A-82B1-E8AA67D04BA8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A576-8721-4C95-8532-D82973F32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7079-B544-4F8A-82B1-E8AA67D04BA8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A576-8721-4C95-8532-D82973F32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7079-B544-4F8A-82B1-E8AA67D04BA8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A576-8721-4C95-8532-D82973F32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7079-B544-4F8A-82B1-E8AA67D04BA8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A576-8721-4C95-8532-D82973F32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7079-B544-4F8A-82B1-E8AA67D04BA8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A576-8721-4C95-8532-D82973F32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7079-B544-4F8A-82B1-E8AA67D04BA8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A576-8721-4C95-8532-D82973F32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77079-B544-4F8A-82B1-E8AA67D04BA8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AA576-8721-4C95-8532-D82973F32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77079-B544-4F8A-82B1-E8AA67D04BA8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AA576-8721-4C95-8532-D82973F327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://www.fundraw.com/clipart/clip-art/00000818/Ear/" TargetMode="External"/><Relationship Id="rId7" Type="http://schemas.openxmlformats.org/officeDocument/2006/relationships/hyperlink" Target="http://www.fundraw.com/clipart/clip-art/00001772/Teeth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11" Type="http://schemas.openxmlformats.org/officeDocument/2006/relationships/image" Target="../media/image5.jpeg"/><Relationship Id="rId5" Type="http://schemas.openxmlformats.org/officeDocument/2006/relationships/hyperlink" Target="http://www.fundraw.com/clipart/clip-art/00001256/Eye/" TargetMode="External"/><Relationship Id="rId10" Type="http://schemas.openxmlformats.org/officeDocument/2006/relationships/hyperlink" Target="http://www.fundraw.com/clipart/clip-art/00001441/Hand/" TargetMode="External"/><Relationship Id="rId4" Type="http://schemas.openxmlformats.org/officeDocument/2006/relationships/image" Target="../media/image1.jpeg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solidFill>
              <a:schemeClr val="tx2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dirty="0" smtClean="0"/>
              <a:t>SENSATION &amp; PERCEPTION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SENSATION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4525963"/>
          </a:xfrm>
        </p:spPr>
        <p:txBody>
          <a:bodyPr/>
          <a:lstStyle/>
          <a:p>
            <a:r>
              <a:rPr lang="en-US" b="1" dirty="0" smtClean="0"/>
              <a:t>Sensation— Experience of sensory stimulation. That is, the basic experience of stimulation of the body’s senses: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rgbClr val="00B0F0"/>
                </a:solidFill>
              </a:rPr>
              <a:t>  sight, </a:t>
            </a:r>
            <a:r>
              <a:rPr lang="en-US" b="1" dirty="0" smtClean="0">
                <a:solidFill>
                  <a:srgbClr val="FF0000"/>
                </a:solidFill>
              </a:rPr>
              <a:t>hearing, </a:t>
            </a:r>
            <a:r>
              <a:rPr lang="en-US" b="1" dirty="0" smtClean="0">
                <a:solidFill>
                  <a:srgbClr val="7030A0"/>
                </a:solidFill>
              </a:rPr>
              <a:t>smell, </a:t>
            </a:r>
            <a:r>
              <a:rPr lang="en-US" b="1" dirty="0" smtClean="0">
                <a:solidFill>
                  <a:srgbClr val="00B050"/>
                </a:solidFill>
              </a:rPr>
              <a:t>taste, </a:t>
            </a:r>
            <a:r>
              <a:rPr lang="en-US" b="1" dirty="0" smtClean="0">
                <a:solidFill>
                  <a:srgbClr val="FF3300"/>
                </a:solidFill>
              </a:rPr>
              <a:t>balance,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touch</a:t>
            </a:r>
            <a:r>
              <a:rPr lang="en-US" b="1" dirty="0" smtClean="0"/>
              <a:t> &amp;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pain</a:t>
            </a:r>
            <a:r>
              <a:rPr lang="en-US" b="1" dirty="0" smtClean="0"/>
              <a:t>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2290" name="Picture 2" descr="thumbnail of Ea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3810000"/>
            <a:ext cx="2133597" cy="2133600"/>
          </a:xfrm>
          <a:prstGeom prst="rect">
            <a:avLst/>
          </a:prstGeom>
          <a:noFill/>
        </p:spPr>
      </p:pic>
      <p:pic>
        <p:nvPicPr>
          <p:cNvPr id="12294" name="Picture 6" descr="thumbnail of Ey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886200"/>
            <a:ext cx="1904998" cy="1905000"/>
          </a:xfrm>
          <a:prstGeom prst="rect">
            <a:avLst/>
          </a:prstGeom>
          <a:noFill/>
        </p:spPr>
      </p:pic>
      <p:pic>
        <p:nvPicPr>
          <p:cNvPr id="12296" name="Picture 8" descr="thumbnail of Teeth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5400" y="3810000"/>
            <a:ext cx="2133600" cy="2133602"/>
          </a:xfrm>
          <a:prstGeom prst="rect">
            <a:avLst/>
          </a:prstGeom>
          <a:noFill/>
        </p:spPr>
      </p:pic>
      <p:pic>
        <p:nvPicPr>
          <p:cNvPr id="12300" name="Picture 12" descr="http://www.fotosearch.com/bthumb/ARP/ARP116/Nos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57600" y="3429000"/>
            <a:ext cx="1219200" cy="2457451"/>
          </a:xfrm>
          <a:prstGeom prst="rect">
            <a:avLst/>
          </a:prstGeom>
          <a:noFill/>
        </p:spPr>
      </p:pic>
      <p:pic>
        <p:nvPicPr>
          <p:cNvPr id="12292" name="Picture 4" descr="thumbnail of Hand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91400" y="3886200"/>
            <a:ext cx="1752600" cy="1752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PERCEPTION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686800" cy="4525963"/>
          </a:xfrm>
        </p:spPr>
        <p:txBody>
          <a:bodyPr/>
          <a:lstStyle/>
          <a:p>
            <a:r>
              <a:rPr lang="en-US" b="1" dirty="0" smtClean="0"/>
              <a:t>Perception— Process of creating meaningful patterns from raw sensory information. </a:t>
            </a:r>
            <a:endParaRPr lang="en-US" dirty="0" smtClean="0"/>
          </a:p>
          <a:p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57200" y="2518772"/>
            <a:ext cx="4309991" cy="4072528"/>
            <a:chOff x="457200" y="2518772"/>
            <a:chExt cx="4309991" cy="4072528"/>
          </a:xfrm>
        </p:grpSpPr>
        <p:pic>
          <p:nvPicPr>
            <p:cNvPr id="11266" name="Picture 2" descr="http://www.fotosearch.com/bthumb/ARP/ARP116/Nose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95158">
              <a:off x="3633716" y="2518772"/>
              <a:ext cx="1133475" cy="2439125"/>
            </a:xfrm>
            <a:prstGeom prst="rect">
              <a:avLst/>
            </a:prstGeom>
            <a:noFill/>
          </p:spPr>
        </p:pic>
        <p:pic>
          <p:nvPicPr>
            <p:cNvPr id="20482" name="Picture 2" descr="http://www.hackronym.com/cookie-recipes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" y="3429000"/>
              <a:ext cx="3162300" cy="3162300"/>
            </a:xfrm>
            <a:prstGeom prst="rect">
              <a:avLst/>
            </a:prstGeom>
            <a:noFill/>
          </p:spPr>
        </p:pic>
      </p:grpSp>
      <p:grpSp>
        <p:nvGrpSpPr>
          <p:cNvPr id="11" name="Group 10"/>
          <p:cNvGrpSpPr/>
          <p:nvPr/>
        </p:nvGrpSpPr>
        <p:grpSpPr>
          <a:xfrm>
            <a:off x="5029200" y="3810000"/>
            <a:ext cx="3886200" cy="2286000"/>
            <a:chOff x="5029200" y="3810000"/>
            <a:chExt cx="3886200" cy="2286000"/>
          </a:xfrm>
        </p:grpSpPr>
        <p:sp>
          <p:nvSpPr>
            <p:cNvPr id="8" name="Heart 7"/>
            <p:cNvSpPr/>
            <p:nvPr/>
          </p:nvSpPr>
          <p:spPr>
            <a:xfrm>
              <a:off x="6324600" y="3810000"/>
              <a:ext cx="2590800" cy="2286000"/>
            </a:xfrm>
            <a:prstGeom prst="hear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qual 8"/>
            <p:cNvSpPr/>
            <p:nvPr/>
          </p:nvSpPr>
          <p:spPr>
            <a:xfrm>
              <a:off x="5029200" y="4648200"/>
              <a:ext cx="1371600" cy="914400"/>
            </a:xfrm>
            <a:prstGeom prst="mathEqual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0668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ABSOLUTE THRESHOLDS…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54864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Absolute Thresholds—the </a:t>
            </a:r>
            <a:r>
              <a:rPr lang="en-US" b="1" u="sng" dirty="0" smtClean="0"/>
              <a:t>least</a:t>
            </a:r>
            <a:r>
              <a:rPr lang="en-US" b="1" dirty="0" smtClean="0"/>
              <a:t> amount of energy that can be detected as stimulation </a:t>
            </a:r>
            <a:r>
              <a:rPr lang="en-US" b="1" u="sng" dirty="0" smtClean="0"/>
              <a:t>50 %</a:t>
            </a:r>
            <a:r>
              <a:rPr lang="en-US" b="1" dirty="0" smtClean="0"/>
              <a:t> of the time.  </a:t>
            </a:r>
          </a:p>
          <a:p>
            <a:pPr>
              <a:buNone/>
            </a:pPr>
            <a:endParaRPr lang="en-US" b="1" dirty="0" smtClean="0"/>
          </a:p>
          <a:p>
            <a:pPr lvl="1"/>
            <a:r>
              <a:rPr lang="en-US" b="1" dirty="0" smtClean="0"/>
              <a:t>Simply put: is the smallest amount of a stimulus that a person can detect</a:t>
            </a:r>
          </a:p>
          <a:p>
            <a:endParaRPr lang="en-US" b="1" dirty="0" smtClean="0"/>
          </a:p>
          <a:p>
            <a:pPr lvl="1"/>
            <a:r>
              <a:rPr lang="en-US" b="1" dirty="0" smtClean="0"/>
              <a:t>Taste—1 gram of table salt in 500 liters of water </a:t>
            </a:r>
          </a:p>
          <a:p>
            <a:pPr>
              <a:buNone/>
            </a:pPr>
            <a:r>
              <a:rPr lang="en-US" b="1" dirty="0" smtClean="0"/>
              <a:t> </a:t>
            </a:r>
          </a:p>
          <a:p>
            <a:pPr lvl="1"/>
            <a:r>
              <a:rPr lang="en-US" b="1" dirty="0" smtClean="0"/>
              <a:t>Smell—One drop of perfume diffused throughout a three-room apartment</a:t>
            </a:r>
          </a:p>
          <a:p>
            <a:pPr>
              <a:buNone/>
            </a:pPr>
            <a:r>
              <a:rPr lang="en-US" b="1" dirty="0" smtClean="0"/>
              <a:t> </a:t>
            </a:r>
          </a:p>
          <a:p>
            <a:pPr lvl="1"/>
            <a:r>
              <a:rPr lang="en-US" b="1" dirty="0" smtClean="0"/>
              <a:t>Touch—The wing of a bee falling on your cheek from a height of 2 centimeters </a:t>
            </a:r>
          </a:p>
          <a:p>
            <a:pPr>
              <a:buNone/>
            </a:pPr>
            <a:r>
              <a:rPr lang="en-US" b="1" dirty="0" smtClean="0"/>
              <a:t> </a:t>
            </a:r>
          </a:p>
          <a:p>
            <a:pPr lvl="1"/>
            <a:r>
              <a:rPr lang="en-US" b="1" dirty="0" smtClean="0"/>
              <a:t>Hearing—The tick of a watch from 20 feet away in quiet conditions </a:t>
            </a:r>
          </a:p>
          <a:p>
            <a:pPr>
              <a:buNone/>
            </a:pPr>
            <a:endParaRPr lang="en-US" b="1" dirty="0" smtClean="0"/>
          </a:p>
          <a:p>
            <a:pPr lvl="1"/>
            <a:r>
              <a:rPr lang="en-US" b="1" dirty="0" smtClean="0"/>
              <a:t>Vision— A candle flame seen from 30 miles on a clear, dark night.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PERCEPTUAL CONSISTENCY…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Perceptual Consistency— The percentage of times that repeated raw sensory information is processed just as it was before.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2" descr="http://www.hackronym.com/cookie-recip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200400"/>
            <a:ext cx="1828800" cy="1752600"/>
          </a:xfrm>
          <a:prstGeom prst="rect">
            <a:avLst/>
          </a:prstGeom>
          <a:noFill/>
        </p:spPr>
      </p:pic>
      <p:pic>
        <p:nvPicPr>
          <p:cNvPr id="11" name="Picture 2" descr="http://www.hackronym.com/cookie-recip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5029200"/>
            <a:ext cx="1828800" cy="1828800"/>
          </a:xfrm>
          <a:prstGeom prst="rect">
            <a:avLst/>
          </a:prstGeom>
          <a:noFill/>
        </p:spPr>
      </p:pic>
      <p:grpSp>
        <p:nvGrpSpPr>
          <p:cNvPr id="12" name="Group 11"/>
          <p:cNvGrpSpPr/>
          <p:nvPr/>
        </p:nvGrpSpPr>
        <p:grpSpPr>
          <a:xfrm>
            <a:off x="5486400" y="3352800"/>
            <a:ext cx="2667000" cy="1447800"/>
            <a:chOff x="5029200" y="3810000"/>
            <a:chExt cx="3886200" cy="2286000"/>
          </a:xfrm>
        </p:grpSpPr>
        <p:sp>
          <p:nvSpPr>
            <p:cNvPr id="13" name="Heart 12"/>
            <p:cNvSpPr/>
            <p:nvPr/>
          </p:nvSpPr>
          <p:spPr>
            <a:xfrm>
              <a:off x="6324600" y="3810000"/>
              <a:ext cx="2590800" cy="2286000"/>
            </a:xfrm>
            <a:prstGeom prst="hear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qual 13"/>
            <p:cNvSpPr/>
            <p:nvPr/>
          </p:nvSpPr>
          <p:spPr>
            <a:xfrm>
              <a:off x="5029200" y="4648200"/>
              <a:ext cx="1371600" cy="914400"/>
            </a:xfrm>
            <a:prstGeom prst="mathEqual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486400" y="5105400"/>
            <a:ext cx="2667000" cy="1447800"/>
            <a:chOff x="5029200" y="3810000"/>
            <a:chExt cx="3886200" cy="2286000"/>
          </a:xfrm>
        </p:grpSpPr>
        <p:sp>
          <p:nvSpPr>
            <p:cNvPr id="16" name="Heart 15"/>
            <p:cNvSpPr/>
            <p:nvPr/>
          </p:nvSpPr>
          <p:spPr>
            <a:xfrm>
              <a:off x="6324600" y="3810000"/>
              <a:ext cx="2590800" cy="2286000"/>
            </a:xfrm>
            <a:prstGeom prst="hear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qual 16"/>
            <p:cNvSpPr/>
            <p:nvPr/>
          </p:nvSpPr>
          <p:spPr>
            <a:xfrm>
              <a:off x="5029200" y="4648200"/>
              <a:ext cx="1371600" cy="914400"/>
            </a:xfrm>
            <a:prstGeom prst="mathEqual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7" name="Picture 2" descr="http://www.fotosearch.com/bthumb/ARP/ARP116/No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79715">
            <a:off x="4439327" y="4688039"/>
            <a:ext cx="752475" cy="1619251"/>
          </a:xfrm>
          <a:prstGeom prst="rect">
            <a:avLst/>
          </a:prstGeom>
          <a:noFill/>
        </p:spPr>
      </p:pic>
      <p:pic>
        <p:nvPicPr>
          <p:cNvPr id="6" name="Picture 2" descr="http://www.fotosearch.com/bthumb/ARP/ARP116/No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57371">
            <a:off x="4258711" y="3180018"/>
            <a:ext cx="752475" cy="1619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How Perceptive Are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Count the Basketball Passes…</a:t>
            </a:r>
          </a:p>
          <a:p>
            <a:endParaRPr lang="en-US" dirty="0" smtClean="0"/>
          </a:p>
          <a:p>
            <a:r>
              <a:rPr lang="en-US" dirty="0" smtClean="0"/>
              <a:t>http://www.theinvisiblegorilla.com/videos.html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UNINTENTIONAL BLINDNESS…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r>
              <a:rPr lang="en-US" b="1" dirty="0" smtClean="0"/>
              <a:t>Unintentional Blindness:</a:t>
            </a:r>
            <a:r>
              <a:rPr lang="en-US" dirty="0"/>
              <a:t> </a:t>
            </a:r>
            <a:r>
              <a:rPr lang="en-US" dirty="0" smtClean="0"/>
              <a:t>occurs when a person fails to notice something that is in plain sight. This stimulus is usually unexpected but fully visible.</a:t>
            </a:r>
            <a:endParaRPr lang="en-US" b="1" dirty="0"/>
          </a:p>
          <a:p>
            <a:pPr>
              <a:buNone/>
            </a:pPr>
            <a:endParaRPr lang="en-US" b="1" dirty="0"/>
          </a:p>
          <a:p>
            <a:pPr>
              <a:buNone/>
            </a:pPr>
            <a:r>
              <a:rPr lang="en-US" b="1" dirty="0" smtClean="0"/>
              <a:t>	Example: </a:t>
            </a:r>
            <a:r>
              <a:rPr lang="en-US" sz="3200" dirty="0" smtClean="0"/>
              <a:t>The gorilla experiment </a:t>
            </a:r>
          </a:p>
        </p:txBody>
      </p:sp>
      <p:pic>
        <p:nvPicPr>
          <p:cNvPr id="14338" name="Picture 2" descr="http://www.theinvisiblegorilla.com/images/goril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365500"/>
            <a:ext cx="2095500" cy="349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</TotalTime>
  <Words>169</Words>
  <Application>Microsoft Office PowerPoint</Application>
  <PresentationFormat>On-screen Show (4:3)</PresentationFormat>
  <Paragraphs>36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SENSATION &amp; PERCEPTION</vt:lpstr>
      <vt:lpstr>SENSATION</vt:lpstr>
      <vt:lpstr>PERCEPTION</vt:lpstr>
      <vt:lpstr>ABSOLUTE THRESHOLDS…</vt:lpstr>
      <vt:lpstr>PERCEPTUAL CONSISTENCY…</vt:lpstr>
      <vt:lpstr>How Perceptive Are YOU?</vt:lpstr>
      <vt:lpstr>UNINTENTIONAL BLINDNESS…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SENSATION &amp; PERCEPTION</dc:title>
  <dc:creator>jmuller</dc:creator>
  <cp:lastModifiedBy>John Hampton</cp:lastModifiedBy>
  <cp:revision>13</cp:revision>
  <dcterms:created xsi:type="dcterms:W3CDTF">2008-10-14T12:32:33Z</dcterms:created>
  <dcterms:modified xsi:type="dcterms:W3CDTF">2012-02-16T13:58:38Z</dcterms:modified>
</cp:coreProperties>
</file>